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5" r:id="rId1"/>
  </p:sldMasterIdLst>
  <p:notesMasterIdLst>
    <p:notesMasterId r:id="rId14"/>
  </p:notesMasterIdLst>
  <p:sldIdLst>
    <p:sldId id="323" r:id="rId2"/>
    <p:sldId id="258" r:id="rId3"/>
    <p:sldId id="326" r:id="rId4"/>
    <p:sldId id="259" r:id="rId5"/>
    <p:sldId id="257" r:id="rId6"/>
    <p:sldId id="324" r:id="rId7"/>
    <p:sldId id="261" r:id="rId8"/>
    <p:sldId id="325" r:id="rId9"/>
    <p:sldId id="321" r:id="rId10"/>
    <p:sldId id="273" r:id="rId11"/>
    <p:sldId id="276" r:id="rId12"/>
    <p:sldId id="322" r:id="rId13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лена Васильевна Шестакова" initials="ЕВШ" lastIdx="2" clrIdx="0">
    <p:extLst>
      <p:ext uri="{19B8F6BF-5375-455C-9EA6-DF929625EA0E}">
        <p15:presenceInfo xmlns:p15="http://schemas.microsoft.com/office/powerpoint/2012/main" userId="S-1-5-21-4283638248-2445360119-3066729-115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F9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6" autoAdjust="0"/>
    <p:restoredTop sz="76064" autoAdjust="0"/>
  </p:normalViewPr>
  <p:slideViewPr>
    <p:cSldViewPr snapToGrid="0" snapToObjects="1">
      <p:cViewPr varScale="1">
        <p:scale>
          <a:sx n="87" d="100"/>
          <a:sy n="87" d="100"/>
        </p:scale>
        <p:origin x="122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81" d="100"/>
          <a:sy n="81" d="100"/>
        </p:scale>
        <p:origin x="3978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5-04T17:12:07.854" idx="1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5-04T17:12:07.854" idx="2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FA5B82-B5AA-41EB-9AC1-936324089088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09A720-DCD7-4BBA-8E05-7F14409FAA24}">
      <dgm:prSet phldrT="[Текст]" custT="1"/>
      <dgm:spPr/>
      <dgm:t>
        <a:bodyPr/>
        <a:lstStyle/>
        <a:p>
          <a:pPr algn="l"/>
          <a:r>
            <a:rPr lang="ru-RU" sz="1600" b="1" dirty="0"/>
            <a:t>АДАПТАЦИОННЫЙ</a:t>
          </a:r>
        </a:p>
      </dgm:t>
    </dgm:pt>
    <dgm:pt modelId="{037A9B7C-2122-483D-AEDB-7C0C57C11623}" type="parTrans" cxnId="{2321F18D-4C8D-4D4F-BF97-EAFED1272033}">
      <dgm:prSet/>
      <dgm:spPr/>
      <dgm:t>
        <a:bodyPr/>
        <a:lstStyle/>
        <a:p>
          <a:endParaRPr lang="ru-RU"/>
        </a:p>
      </dgm:t>
    </dgm:pt>
    <dgm:pt modelId="{3E1F69DD-5B16-468F-9656-DC246AF0D278}" type="sibTrans" cxnId="{2321F18D-4C8D-4D4F-BF97-EAFED1272033}">
      <dgm:prSet/>
      <dgm:spPr/>
      <dgm:t>
        <a:bodyPr/>
        <a:lstStyle/>
        <a:p>
          <a:endParaRPr lang="ru-RU"/>
        </a:p>
      </dgm:t>
    </dgm:pt>
    <dgm:pt modelId="{B4C403C2-7F33-4723-878B-36F14D051758}">
      <dgm:prSet phldrT="[Текст]" custT="1"/>
      <dgm:spPr/>
      <dgm:t>
        <a:bodyPr/>
        <a:lstStyle/>
        <a:p>
          <a:r>
            <a:rPr lang="ru-RU" sz="1600" b="1" dirty="0"/>
            <a:t>ЗАКРЕПЛЯЮЩИЙ</a:t>
          </a:r>
        </a:p>
      </dgm:t>
    </dgm:pt>
    <dgm:pt modelId="{AA1F85D8-E4F9-4EE3-BD70-83E3F79E05A9}" type="parTrans" cxnId="{61B7E714-ABCB-4790-AB51-CF93CB57D349}">
      <dgm:prSet/>
      <dgm:spPr/>
      <dgm:t>
        <a:bodyPr/>
        <a:lstStyle/>
        <a:p>
          <a:endParaRPr lang="ru-RU"/>
        </a:p>
      </dgm:t>
    </dgm:pt>
    <dgm:pt modelId="{4149F012-DB1B-41B7-A732-4D7E4D101DB9}" type="sibTrans" cxnId="{61B7E714-ABCB-4790-AB51-CF93CB57D349}">
      <dgm:prSet/>
      <dgm:spPr/>
      <dgm:t>
        <a:bodyPr/>
        <a:lstStyle/>
        <a:p>
          <a:endParaRPr lang="ru-RU"/>
        </a:p>
      </dgm:t>
    </dgm:pt>
    <dgm:pt modelId="{328640F8-4D36-4325-B3EC-8BF94CB0B748}">
      <dgm:prSet phldrT="[Текст]" custT="1"/>
      <dgm:spPr/>
      <dgm:t>
        <a:bodyPr/>
        <a:lstStyle/>
        <a:p>
          <a:r>
            <a:rPr lang="ru-RU" sz="1600" dirty="0"/>
            <a:t>    </a:t>
          </a:r>
          <a:r>
            <a:rPr lang="ru-RU" sz="1600" b="1" dirty="0"/>
            <a:t>ПОДДЕРЖИВАЮЩИЙ</a:t>
          </a:r>
        </a:p>
      </dgm:t>
    </dgm:pt>
    <dgm:pt modelId="{F5A8DF27-8963-4450-AB53-762641FF8CEB}" type="parTrans" cxnId="{2D15BE0C-9240-49E9-A315-2BCE4968AE0D}">
      <dgm:prSet/>
      <dgm:spPr/>
      <dgm:t>
        <a:bodyPr/>
        <a:lstStyle/>
        <a:p>
          <a:endParaRPr lang="ru-RU"/>
        </a:p>
      </dgm:t>
    </dgm:pt>
    <dgm:pt modelId="{7DCE2CFD-6AC7-4344-8169-E3A1072BD98C}" type="sibTrans" cxnId="{2D15BE0C-9240-49E9-A315-2BCE4968AE0D}">
      <dgm:prSet/>
      <dgm:spPr/>
      <dgm:t>
        <a:bodyPr/>
        <a:lstStyle/>
        <a:p>
          <a:endParaRPr lang="ru-RU"/>
        </a:p>
      </dgm:t>
    </dgm:pt>
    <dgm:pt modelId="{CA78D249-AE94-49B4-80E5-F70AB21D65BC}">
      <dgm:prSet custT="1"/>
      <dgm:spPr/>
      <dgm:t>
        <a:bodyPr/>
        <a:lstStyle/>
        <a:p>
          <a:r>
            <a:rPr lang="ru-RU" sz="1600" b="1" dirty="0"/>
            <a:t>КОМПЛЕКСНЫЙ</a:t>
          </a:r>
        </a:p>
      </dgm:t>
    </dgm:pt>
    <dgm:pt modelId="{15C0487B-2926-4D72-90B3-9ED72DC6975A}" type="parTrans" cxnId="{A2E60E03-DF7E-4B2A-A1AC-D030E98B8F00}">
      <dgm:prSet/>
      <dgm:spPr/>
      <dgm:t>
        <a:bodyPr/>
        <a:lstStyle/>
        <a:p>
          <a:endParaRPr lang="ru-RU"/>
        </a:p>
      </dgm:t>
    </dgm:pt>
    <dgm:pt modelId="{243CA80B-DA71-42CD-8CC5-35BC5E28CCE2}" type="sibTrans" cxnId="{A2E60E03-DF7E-4B2A-A1AC-D030E98B8F00}">
      <dgm:prSet/>
      <dgm:spPr/>
      <dgm:t>
        <a:bodyPr/>
        <a:lstStyle/>
        <a:p>
          <a:endParaRPr lang="ru-RU"/>
        </a:p>
      </dgm:t>
    </dgm:pt>
    <dgm:pt modelId="{00C024E1-5B26-4B28-AB05-4B03D7E1B6F1}" type="pres">
      <dgm:prSet presAssocID="{0CFA5B82-B5AA-41EB-9AC1-936324089088}" presName="rootnode" presStyleCnt="0">
        <dgm:presLayoutVars>
          <dgm:chMax/>
          <dgm:chPref/>
          <dgm:dir/>
          <dgm:animLvl val="lvl"/>
        </dgm:presLayoutVars>
      </dgm:prSet>
      <dgm:spPr/>
    </dgm:pt>
    <dgm:pt modelId="{A874B85E-54E2-46CE-93FA-ACF96B999F32}" type="pres">
      <dgm:prSet presAssocID="{EF09A720-DCD7-4BBA-8E05-7F14409FAA24}" presName="composite" presStyleCnt="0"/>
      <dgm:spPr/>
    </dgm:pt>
    <dgm:pt modelId="{94E8A62B-EE31-41E8-ABCA-0516EC8B491F}" type="pres">
      <dgm:prSet presAssocID="{EF09A720-DCD7-4BBA-8E05-7F14409FAA24}" presName="LShape" presStyleLbl="alignNode1" presStyleIdx="0" presStyleCnt="7"/>
      <dgm:spPr>
        <a:solidFill>
          <a:srgbClr val="FFFF00"/>
        </a:solidFill>
      </dgm:spPr>
    </dgm:pt>
    <dgm:pt modelId="{CF00C65B-389D-45C3-97D8-FEB7EFADC640}" type="pres">
      <dgm:prSet presAssocID="{EF09A720-DCD7-4BBA-8E05-7F14409FAA24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91C93475-ACE4-41CD-8CCD-23C708874CA5}" type="pres">
      <dgm:prSet presAssocID="{EF09A720-DCD7-4BBA-8E05-7F14409FAA24}" presName="Triangle" presStyleLbl="alignNode1" presStyleIdx="1" presStyleCnt="7"/>
      <dgm:spPr>
        <a:solidFill>
          <a:srgbClr val="C00000"/>
        </a:solidFill>
      </dgm:spPr>
    </dgm:pt>
    <dgm:pt modelId="{4721FB59-2CCA-49FE-A41A-3A940786B0B8}" type="pres">
      <dgm:prSet presAssocID="{3E1F69DD-5B16-468F-9656-DC246AF0D278}" presName="sibTrans" presStyleCnt="0"/>
      <dgm:spPr/>
    </dgm:pt>
    <dgm:pt modelId="{26D904CF-FA2E-4DF8-A4AF-6A7951881749}" type="pres">
      <dgm:prSet presAssocID="{3E1F69DD-5B16-468F-9656-DC246AF0D278}" presName="space" presStyleCnt="0"/>
      <dgm:spPr/>
    </dgm:pt>
    <dgm:pt modelId="{EDF219D7-8E91-4B45-AFCD-195F85DEDA38}" type="pres">
      <dgm:prSet presAssocID="{CA78D249-AE94-49B4-80E5-F70AB21D65BC}" presName="composite" presStyleCnt="0"/>
      <dgm:spPr/>
    </dgm:pt>
    <dgm:pt modelId="{B50A9BD3-AD4D-400B-85D8-A0FBA7332BFE}" type="pres">
      <dgm:prSet presAssocID="{CA78D249-AE94-49B4-80E5-F70AB21D65BC}" presName="LShape" presStyleLbl="alignNode1" presStyleIdx="2" presStyleCnt="7"/>
      <dgm:spPr>
        <a:solidFill>
          <a:schemeClr val="accent1">
            <a:lumMod val="50000"/>
          </a:schemeClr>
        </a:solidFill>
      </dgm:spPr>
    </dgm:pt>
    <dgm:pt modelId="{5E4BEB1F-F90F-43B3-8BEB-A3EF2E810111}" type="pres">
      <dgm:prSet presAssocID="{CA78D249-AE94-49B4-80E5-F70AB21D65BC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16C2BAB4-26AD-4FE3-A482-533B4BF0C2C3}" type="pres">
      <dgm:prSet presAssocID="{CA78D249-AE94-49B4-80E5-F70AB21D65BC}" presName="Triangle" presStyleLbl="alignNode1" presStyleIdx="3" presStyleCnt="7"/>
      <dgm:spPr>
        <a:solidFill>
          <a:srgbClr val="C00000"/>
        </a:solidFill>
      </dgm:spPr>
    </dgm:pt>
    <dgm:pt modelId="{8B475119-769B-49FC-9890-480F4A39E272}" type="pres">
      <dgm:prSet presAssocID="{243CA80B-DA71-42CD-8CC5-35BC5E28CCE2}" presName="sibTrans" presStyleCnt="0"/>
      <dgm:spPr/>
    </dgm:pt>
    <dgm:pt modelId="{54D3013F-911B-40F6-AADB-51D67625055F}" type="pres">
      <dgm:prSet presAssocID="{243CA80B-DA71-42CD-8CC5-35BC5E28CCE2}" presName="space" presStyleCnt="0"/>
      <dgm:spPr/>
    </dgm:pt>
    <dgm:pt modelId="{02B92E04-5C7D-45EE-AD7E-84BDD0C53803}" type="pres">
      <dgm:prSet presAssocID="{B4C403C2-7F33-4723-878B-36F14D051758}" presName="composite" presStyleCnt="0"/>
      <dgm:spPr/>
    </dgm:pt>
    <dgm:pt modelId="{89B02DCB-EE0B-42F2-B9B0-649379E2F59A}" type="pres">
      <dgm:prSet presAssocID="{B4C403C2-7F33-4723-878B-36F14D051758}" presName="LShape" presStyleLbl="alignNode1" presStyleIdx="4" presStyleCnt="7"/>
      <dgm:spPr>
        <a:solidFill>
          <a:srgbClr val="FF99CC"/>
        </a:solidFill>
      </dgm:spPr>
    </dgm:pt>
    <dgm:pt modelId="{E47AF0C8-7CAE-42E6-B74E-5FFFAE0659F2}" type="pres">
      <dgm:prSet presAssocID="{B4C403C2-7F33-4723-878B-36F14D051758}" presName="ParentText" presStyleLbl="revTx" presStyleIdx="2" presStyleCnt="4" custLinFactNeighborX="6824" custLinFactNeighborY="3095">
        <dgm:presLayoutVars>
          <dgm:chMax val="0"/>
          <dgm:chPref val="0"/>
          <dgm:bulletEnabled val="1"/>
        </dgm:presLayoutVars>
      </dgm:prSet>
      <dgm:spPr/>
    </dgm:pt>
    <dgm:pt modelId="{5C681C1E-C3BC-4C09-B056-0E26DE413669}" type="pres">
      <dgm:prSet presAssocID="{B4C403C2-7F33-4723-878B-36F14D051758}" presName="Triangle" presStyleLbl="alignNode1" presStyleIdx="5" presStyleCnt="7"/>
      <dgm:spPr>
        <a:solidFill>
          <a:srgbClr val="C00000"/>
        </a:solidFill>
      </dgm:spPr>
    </dgm:pt>
    <dgm:pt modelId="{4B537841-D18C-4795-BBA2-595775A5DD80}" type="pres">
      <dgm:prSet presAssocID="{4149F012-DB1B-41B7-A732-4D7E4D101DB9}" presName="sibTrans" presStyleCnt="0"/>
      <dgm:spPr/>
    </dgm:pt>
    <dgm:pt modelId="{7C2162F0-429A-48DB-AFDD-CE618F61D16B}" type="pres">
      <dgm:prSet presAssocID="{4149F012-DB1B-41B7-A732-4D7E4D101DB9}" presName="space" presStyleCnt="0"/>
      <dgm:spPr/>
    </dgm:pt>
    <dgm:pt modelId="{DED09E13-08F4-4F45-A768-61608DCC7DED}" type="pres">
      <dgm:prSet presAssocID="{328640F8-4D36-4325-B3EC-8BF94CB0B748}" presName="composite" presStyleCnt="0"/>
      <dgm:spPr/>
    </dgm:pt>
    <dgm:pt modelId="{D00008BE-6CCA-4FF6-A544-A6922C2DF753}" type="pres">
      <dgm:prSet presAssocID="{328640F8-4D36-4325-B3EC-8BF94CB0B748}" presName="LShape" presStyleLbl="alignNode1" presStyleIdx="6" presStyleCnt="7" custScaleX="110283" custLinFactNeighborX="-2965" custLinFactNeighborY="-1426"/>
      <dgm:spPr>
        <a:solidFill>
          <a:schemeClr val="accent2">
            <a:lumMod val="60000"/>
            <a:lumOff val="40000"/>
          </a:schemeClr>
        </a:solidFill>
      </dgm:spPr>
    </dgm:pt>
    <dgm:pt modelId="{7FD46F73-5D14-4844-88F5-107887B0EC38}" type="pres">
      <dgm:prSet presAssocID="{328640F8-4D36-4325-B3EC-8BF94CB0B748}" presName="ParentText" presStyleLbl="revTx" presStyleIdx="3" presStyleCnt="4" custScaleX="123137" custLinFactNeighborX="2808" custLinFactNeighborY="4079">
        <dgm:presLayoutVars>
          <dgm:chMax val="0"/>
          <dgm:chPref val="0"/>
          <dgm:bulletEnabled val="1"/>
        </dgm:presLayoutVars>
      </dgm:prSet>
      <dgm:spPr/>
    </dgm:pt>
  </dgm:ptLst>
  <dgm:cxnLst>
    <dgm:cxn modelId="{A2E60E03-DF7E-4B2A-A1AC-D030E98B8F00}" srcId="{0CFA5B82-B5AA-41EB-9AC1-936324089088}" destId="{CA78D249-AE94-49B4-80E5-F70AB21D65BC}" srcOrd="1" destOrd="0" parTransId="{15C0487B-2926-4D72-90B3-9ED72DC6975A}" sibTransId="{243CA80B-DA71-42CD-8CC5-35BC5E28CCE2}"/>
    <dgm:cxn modelId="{2D15BE0C-9240-49E9-A315-2BCE4968AE0D}" srcId="{0CFA5B82-B5AA-41EB-9AC1-936324089088}" destId="{328640F8-4D36-4325-B3EC-8BF94CB0B748}" srcOrd="3" destOrd="0" parTransId="{F5A8DF27-8963-4450-AB53-762641FF8CEB}" sibTransId="{7DCE2CFD-6AC7-4344-8169-E3A1072BD98C}"/>
    <dgm:cxn modelId="{61B7E714-ABCB-4790-AB51-CF93CB57D349}" srcId="{0CFA5B82-B5AA-41EB-9AC1-936324089088}" destId="{B4C403C2-7F33-4723-878B-36F14D051758}" srcOrd="2" destOrd="0" parTransId="{AA1F85D8-E4F9-4EE3-BD70-83E3F79E05A9}" sibTransId="{4149F012-DB1B-41B7-A732-4D7E4D101DB9}"/>
    <dgm:cxn modelId="{0E5C515C-2176-4894-9828-4326417B3529}" type="presOf" srcId="{EF09A720-DCD7-4BBA-8E05-7F14409FAA24}" destId="{CF00C65B-389D-45C3-97D8-FEB7EFADC640}" srcOrd="0" destOrd="0" presId="urn:microsoft.com/office/officeart/2009/3/layout/StepUpProcess"/>
    <dgm:cxn modelId="{AB7A8C53-8A3E-466A-98E8-4F3C4096894B}" type="presOf" srcId="{0CFA5B82-B5AA-41EB-9AC1-936324089088}" destId="{00C024E1-5B26-4B28-AB05-4B03D7E1B6F1}" srcOrd="0" destOrd="0" presId="urn:microsoft.com/office/officeart/2009/3/layout/StepUpProcess"/>
    <dgm:cxn modelId="{2321F18D-4C8D-4D4F-BF97-EAFED1272033}" srcId="{0CFA5B82-B5AA-41EB-9AC1-936324089088}" destId="{EF09A720-DCD7-4BBA-8E05-7F14409FAA24}" srcOrd="0" destOrd="0" parTransId="{037A9B7C-2122-483D-AEDB-7C0C57C11623}" sibTransId="{3E1F69DD-5B16-468F-9656-DC246AF0D278}"/>
    <dgm:cxn modelId="{2CCAA6CC-E823-44A5-8315-D7B9A6924D11}" type="presOf" srcId="{B4C403C2-7F33-4723-878B-36F14D051758}" destId="{E47AF0C8-7CAE-42E6-B74E-5FFFAE0659F2}" srcOrd="0" destOrd="0" presId="urn:microsoft.com/office/officeart/2009/3/layout/StepUpProcess"/>
    <dgm:cxn modelId="{54AA52D4-DAD8-4C87-9BFA-32D5F2504721}" type="presOf" srcId="{CA78D249-AE94-49B4-80E5-F70AB21D65BC}" destId="{5E4BEB1F-F90F-43B3-8BEB-A3EF2E810111}" srcOrd="0" destOrd="0" presId="urn:microsoft.com/office/officeart/2009/3/layout/StepUpProcess"/>
    <dgm:cxn modelId="{624073E9-79E8-4C40-90FC-A38F63C6C9C0}" type="presOf" srcId="{328640F8-4D36-4325-B3EC-8BF94CB0B748}" destId="{7FD46F73-5D14-4844-88F5-107887B0EC38}" srcOrd="0" destOrd="0" presId="urn:microsoft.com/office/officeart/2009/3/layout/StepUpProcess"/>
    <dgm:cxn modelId="{16511A86-F511-49D0-9A12-43D5859EAB5D}" type="presParOf" srcId="{00C024E1-5B26-4B28-AB05-4B03D7E1B6F1}" destId="{A874B85E-54E2-46CE-93FA-ACF96B999F32}" srcOrd="0" destOrd="0" presId="urn:microsoft.com/office/officeart/2009/3/layout/StepUpProcess"/>
    <dgm:cxn modelId="{683F4E42-2487-4023-BD3C-9A2756ABD8A2}" type="presParOf" srcId="{A874B85E-54E2-46CE-93FA-ACF96B999F32}" destId="{94E8A62B-EE31-41E8-ABCA-0516EC8B491F}" srcOrd="0" destOrd="0" presId="urn:microsoft.com/office/officeart/2009/3/layout/StepUpProcess"/>
    <dgm:cxn modelId="{B0CA915D-6EE5-4EDA-88E0-028EE7EC4E43}" type="presParOf" srcId="{A874B85E-54E2-46CE-93FA-ACF96B999F32}" destId="{CF00C65B-389D-45C3-97D8-FEB7EFADC640}" srcOrd="1" destOrd="0" presId="urn:microsoft.com/office/officeart/2009/3/layout/StepUpProcess"/>
    <dgm:cxn modelId="{DDA93C6A-2CA7-4FA3-8A1A-00CC3919C4D8}" type="presParOf" srcId="{A874B85E-54E2-46CE-93FA-ACF96B999F32}" destId="{91C93475-ACE4-41CD-8CCD-23C708874CA5}" srcOrd="2" destOrd="0" presId="urn:microsoft.com/office/officeart/2009/3/layout/StepUpProcess"/>
    <dgm:cxn modelId="{13AFFE6D-355E-43E4-A36E-C3CD91DBCF6C}" type="presParOf" srcId="{00C024E1-5B26-4B28-AB05-4B03D7E1B6F1}" destId="{4721FB59-2CCA-49FE-A41A-3A940786B0B8}" srcOrd="1" destOrd="0" presId="urn:microsoft.com/office/officeart/2009/3/layout/StepUpProcess"/>
    <dgm:cxn modelId="{296270AB-8312-4DC2-B780-EF16398638B9}" type="presParOf" srcId="{4721FB59-2CCA-49FE-A41A-3A940786B0B8}" destId="{26D904CF-FA2E-4DF8-A4AF-6A7951881749}" srcOrd="0" destOrd="0" presId="urn:microsoft.com/office/officeart/2009/3/layout/StepUpProcess"/>
    <dgm:cxn modelId="{CE93D311-5085-4FBE-A1D6-81BFF8062545}" type="presParOf" srcId="{00C024E1-5B26-4B28-AB05-4B03D7E1B6F1}" destId="{EDF219D7-8E91-4B45-AFCD-195F85DEDA38}" srcOrd="2" destOrd="0" presId="urn:microsoft.com/office/officeart/2009/3/layout/StepUpProcess"/>
    <dgm:cxn modelId="{EDFC43CB-F664-4630-8E22-A28A6B75F615}" type="presParOf" srcId="{EDF219D7-8E91-4B45-AFCD-195F85DEDA38}" destId="{B50A9BD3-AD4D-400B-85D8-A0FBA7332BFE}" srcOrd="0" destOrd="0" presId="urn:microsoft.com/office/officeart/2009/3/layout/StepUpProcess"/>
    <dgm:cxn modelId="{6B153104-7C83-43A4-905A-60CC4E7CB489}" type="presParOf" srcId="{EDF219D7-8E91-4B45-AFCD-195F85DEDA38}" destId="{5E4BEB1F-F90F-43B3-8BEB-A3EF2E810111}" srcOrd="1" destOrd="0" presId="urn:microsoft.com/office/officeart/2009/3/layout/StepUpProcess"/>
    <dgm:cxn modelId="{8A273C65-81C4-41CD-9CD0-302719F703CD}" type="presParOf" srcId="{EDF219D7-8E91-4B45-AFCD-195F85DEDA38}" destId="{16C2BAB4-26AD-4FE3-A482-533B4BF0C2C3}" srcOrd="2" destOrd="0" presId="urn:microsoft.com/office/officeart/2009/3/layout/StepUpProcess"/>
    <dgm:cxn modelId="{8A6F7C39-276C-4949-B2D2-7DC023AE7609}" type="presParOf" srcId="{00C024E1-5B26-4B28-AB05-4B03D7E1B6F1}" destId="{8B475119-769B-49FC-9890-480F4A39E272}" srcOrd="3" destOrd="0" presId="urn:microsoft.com/office/officeart/2009/3/layout/StepUpProcess"/>
    <dgm:cxn modelId="{1F47F0B0-6F6A-4688-A414-C4CBB5A0AB88}" type="presParOf" srcId="{8B475119-769B-49FC-9890-480F4A39E272}" destId="{54D3013F-911B-40F6-AADB-51D67625055F}" srcOrd="0" destOrd="0" presId="urn:microsoft.com/office/officeart/2009/3/layout/StepUpProcess"/>
    <dgm:cxn modelId="{49D18DB4-E6B8-40B9-B389-1A3113E528D5}" type="presParOf" srcId="{00C024E1-5B26-4B28-AB05-4B03D7E1B6F1}" destId="{02B92E04-5C7D-45EE-AD7E-84BDD0C53803}" srcOrd="4" destOrd="0" presId="urn:microsoft.com/office/officeart/2009/3/layout/StepUpProcess"/>
    <dgm:cxn modelId="{00100B17-AB8F-4CBD-A17A-D3F755F124FD}" type="presParOf" srcId="{02B92E04-5C7D-45EE-AD7E-84BDD0C53803}" destId="{89B02DCB-EE0B-42F2-B9B0-649379E2F59A}" srcOrd="0" destOrd="0" presId="urn:microsoft.com/office/officeart/2009/3/layout/StepUpProcess"/>
    <dgm:cxn modelId="{ED80A568-B73B-468A-AAA9-58C8CCFA2CFB}" type="presParOf" srcId="{02B92E04-5C7D-45EE-AD7E-84BDD0C53803}" destId="{E47AF0C8-7CAE-42E6-B74E-5FFFAE0659F2}" srcOrd="1" destOrd="0" presId="urn:microsoft.com/office/officeart/2009/3/layout/StepUpProcess"/>
    <dgm:cxn modelId="{F0C6C3D2-3FCA-4DDA-A691-ADE1800450AD}" type="presParOf" srcId="{02B92E04-5C7D-45EE-AD7E-84BDD0C53803}" destId="{5C681C1E-C3BC-4C09-B056-0E26DE413669}" srcOrd="2" destOrd="0" presId="urn:microsoft.com/office/officeart/2009/3/layout/StepUpProcess"/>
    <dgm:cxn modelId="{94EB927B-3A17-4566-9E86-52CD2B25C1E4}" type="presParOf" srcId="{00C024E1-5B26-4B28-AB05-4B03D7E1B6F1}" destId="{4B537841-D18C-4795-BBA2-595775A5DD80}" srcOrd="5" destOrd="0" presId="urn:microsoft.com/office/officeart/2009/3/layout/StepUpProcess"/>
    <dgm:cxn modelId="{CEC8183A-6B59-48F1-9C05-DB78B6A2F6A2}" type="presParOf" srcId="{4B537841-D18C-4795-BBA2-595775A5DD80}" destId="{7C2162F0-429A-48DB-AFDD-CE618F61D16B}" srcOrd="0" destOrd="0" presId="urn:microsoft.com/office/officeart/2009/3/layout/StepUpProcess"/>
    <dgm:cxn modelId="{F7DB3F92-1673-4808-B924-21182534A7C7}" type="presParOf" srcId="{00C024E1-5B26-4B28-AB05-4B03D7E1B6F1}" destId="{DED09E13-08F4-4F45-A768-61608DCC7DED}" srcOrd="6" destOrd="0" presId="urn:microsoft.com/office/officeart/2009/3/layout/StepUpProcess"/>
    <dgm:cxn modelId="{A118D085-A09D-40D6-AB68-17119CF98EE2}" type="presParOf" srcId="{DED09E13-08F4-4F45-A768-61608DCC7DED}" destId="{D00008BE-6CCA-4FF6-A544-A6922C2DF753}" srcOrd="0" destOrd="0" presId="urn:microsoft.com/office/officeart/2009/3/layout/StepUpProcess"/>
    <dgm:cxn modelId="{352036F4-DD04-4F97-BD26-9017F0DEEB0E}" type="presParOf" srcId="{DED09E13-08F4-4F45-A768-61608DCC7DED}" destId="{7FD46F73-5D14-4844-88F5-107887B0EC38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E8A62B-EE31-41E8-ABCA-0516EC8B491F}">
      <dsp:nvSpPr>
        <dsp:cNvPr id="0" name=""/>
        <dsp:cNvSpPr/>
      </dsp:nvSpPr>
      <dsp:spPr>
        <a:xfrm rot="5400000">
          <a:off x="474272" y="1628401"/>
          <a:ext cx="1411109" cy="2348054"/>
        </a:xfrm>
        <a:prstGeom prst="corner">
          <a:avLst>
            <a:gd name="adj1" fmla="val 16120"/>
            <a:gd name="adj2" fmla="val 16110"/>
          </a:avLst>
        </a:prstGeom>
        <a:solidFill>
          <a:srgbClr val="FFFF0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00C65B-389D-45C3-97D8-FEB7EFADC640}">
      <dsp:nvSpPr>
        <dsp:cNvPr id="0" name=""/>
        <dsp:cNvSpPr/>
      </dsp:nvSpPr>
      <dsp:spPr>
        <a:xfrm>
          <a:off x="238723" y="2329963"/>
          <a:ext cx="2119836" cy="1858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АДАПТАЦИОННЫЙ</a:t>
          </a:r>
        </a:p>
      </dsp:txBody>
      <dsp:txXfrm>
        <a:off x="238723" y="2329963"/>
        <a:ext cx="2119836" cy="1858160"/>
      </dsp:txXfrm>
    </dsp:sp>
    <dsp:sp modelId="{91C93475-ACE4-41CD-8CCD-23C708874CA5}">
      <dsp:nvSpPr>
        <dsp:cNvPr id="0" name=""/>
        <dsp:cNvSpPr/>
      </dsp:nvSpPr>
      <dsp:spPr>
        <a:xfrm>
          <a:off x="1958590" y="1455535"/>
          <a:ext cx="399969" cy="399969"/>
        </a:xfrm>
        <a:prstGeom prst="triangle">
          <a:avLst>
            <a:gd name="adj" fmla="val 100000"/>
          </a:avLst>
        </a:prstGeom>
        <a:solidFill>
          <a:srgbClr val="C0000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0A9BD3-AD4D-400B-85D8-A0FBA7332BFE}">
      <dsp:nvSpPr>
        <dsp:cNvPr id="0" name=""/>
        <dsp:cNvSpPr/>
      </dsp:nvSpPr>
      <dsp:spPr>
        <a:xfrm rot="5400000">
          <a:off x="3069366" y="986242"/>
          <a:ext cx="1411109" cy="234805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lumMod val="50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4BEB1F-F90F-43B3-8BEB-A3EF2E810111}">
      <dsp:nvSpPr>
        <dsp:cNvPr id="0" name=""/>
        <dsp:cNvSpPr/>
      </dsp:nvSpPr>
      <dsp:spPr>
        <a:xfrm>
          <a:off x="2833817" y="1687805"/>
          <a:ext cx="2119836" cy="1858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КОМПЛЕКСНЫЙ</a:t>
          </a:r>
        </a:p>
      </dsp:txBody>
      <dsp:txXfrm>
        <a:off x="2833817" y="1687805"/>
        <a:ext cx="2119836" cy="1858160"/>
      </dsp:txXfrm>
    </dsp:sp>
    <dsp:sp modelId="{16C2BAB4-26AD-4FE3-A482-533B4BF0C2C3}">
      <dsp:nvSpPr>
        <dsp:cNvPr id="0" name=""/>
        <dsp:cNvSpPr/>
      </dsp:nvSpPr>
      <dsp:spPr>
        <a:xfrm>
          <a:off x="4553684" y="813376"/>
          <a:ext cx="399969" cy="399969"/>
        </a:xfrm>
        <a:prstGeom prst="triangle">
          <a:avLst>
            <a:gd name="adj" fmla="val 100000"/>
          </a:avLst>
        </a:prstGeom>
        <a:solidFill>
          <a:srgbClr val="C0000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B02DCB-EE0B-42F2-B9B0-649379E2F59A}">
      <dsp:nvSpPr>
        <dsp:cNvPr id="0" name=""/>
        <dsp:cNvSpPr/>
      </dsp:nvSpPr>
      <dsp:spPr>
        <a:xfrm rot="5400000">
          <a:off x="5664460" y="344084"/>
          <a:ext cx="1411109" cy="2348054"/>
        </a:xfrm>
        <a:prstGeom prst="corner">
          <a:avLst>
            <a:gd name="adj1" fmla="val 16120"/>
            <a:gd name="adj2" fmla="val 16110"/>
          </a:avLst>
        </a:prstGeom>
        <a:solidFill>
          <a:srgbClr val="FF99CC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7AF0C8-7CAE-42E6-B74E-5FFFAE0659F2}">
      <dsp:nvSpPr>
        <dsp:cNvPr id="0" name=""/>
        <dsp:cNvSpPr/>
      </dsp:nvSpPr>
      <dsp:spPr>
        <a:xfrm>
          <a:off x="5573568" y="1103156"/>
          <a:ext cx="2119836" cy="1858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ЗАКРЕПЛЯЮЩИЙ</a:t>
          </a:r>
        </a:p>
      </dsp:txBody>
      <dsp:txXfrm>
        <a:off x="5573568" y="1103156"/>
        <a:ext cx="2119836" cy="1858160"/>
      </dsp:txXfrm>
    </dsp:sp>
    <dsp:sp modelId="{5C681C1E-C3BC-4C09-B056-0E26DE413669}">
      <dsp:nvSpPr>
        <dsp:cNvPr id="0" name=""/>
        <dsp:cNvSpPr/>
      </dsp:nvSpPr>
      <dsp:spPr>
        <a:xfrm>
          <a:off x="7148778" y="171218"/>
          <a:ext cx="399969" cy="399969"/>
        </a:xfrm>
        <a:prstGeom prst="triangle">
          <a:avLst>
            <a:gd name="adj" fmla="val 100000"/>
          </a:avLst>
        </a:prstGeom>
        <a:solidFill>
          <a:srgbClr val="C0000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0008BE-6CCA-4FF6-A544-A6922C2DF753}">
      <dsp:nvSpPr>
        <dsp:cNvPr id="0" name=""/>
        <dsp:cNvSpPr/>
      </dsp:nvSpPr>
      <dsp:spPr>
        <a:xfrm rot="5400000">
          <a:off x="8310659" y="-438921"/>
          <a:ext cx="1411109" cy="2589504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lumMod val="60000"/>
            <a:lumOff val="40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D46F73-5D14-4844-88F5-107887B0EC38}">
      <dsp:nvSpPr>
        <dsp:cNvPr id="0" name=""/>
        <dsp:cNvSpPr/>
      </dsp:nvSpPr>
      <dsp:spPr>
        <a:xfrm>
          <a:off x="7905296" y="479282"/>
          <a:ext cx="2610303" cy="1858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    </a:t>
          </a:r>
          <a:r>
            <a:rPr lang="ru-RU" sz="1600" b="1" kern="1200" dirty="0"/>
            <a:t>ПОДДЕРЖИВАЮЩИЙ</a:t>
          </a:r>
        </a:p>
      </dsp:txBody>
      <dsp:txXfrm>
        <a:off x="7905296" y="479282"/>
        <a:ext cx="2610303" cy="1858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4303CD28-AAFA-4F8E-AE57-6A28DDDE684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2" tIns="45496" rIns="90992" bIns="4549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0992" tIns="45496" rIns="90992" bIns="4549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8055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8055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F1663194-669A-46A6-840C-3533D67B3C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23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заголовке указывается  наименование  «опорного учреждения», в квадратиках указывается наименование  учреждений</a:t>
            </a:r>
            <a:r>
              <a:rPr lang="ru-RU" baseline="0" dirty="0"/>
              <a:t> входящих в зону метод. сопровождения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0EB7-DF2F-4DD2-8686-0EE0B73CFA6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580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заголовке указывается  наименование  «опорного учреждения», в квадратиках указывается наименование  учреждений</a:t>
            </a:r>
            <a:r>
              <a:rPr lang="ru-RU" baseline="0" dirty="0"/>
              <a:t> входящих в зону метод. сопровождения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60EB7-DF2F-4DD2-8686-0EE0B73CFA6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630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Изображение 3">
            <a:extLst>
              <a:ext uri="{FF2B5EF4-FFF2-40B4-BE49-F238E27FC236}">
                <a16:creationId xmlns:a16="http://schemas.microsoft.com/office/drawing/2014/main" id="{C38D9838-47E6-D110-D5AB-5DA410B780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95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591D-C7C2-684B-9BED-EE530A988A3E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D3828-F6FF-F242-A4FC-0F2E29E5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25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591D-C7C2-684B-9BED-EE530A988A3E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D3828-F6FF-F242-A4FC-0F2E29E5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72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Изображение 6">
            <a:extLst>
              <a:ext uri="{FF2B5EF4-FFF2-40B4-BE49-F238E27FC236}">
                <a16:creationId xmlns:a16="http://schemas.microsoft.com/office/drawing/2014/main" id="{87664967-25EF-A25F-6386-75DCC57267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2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504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591D-C7C2-684B-9BED-EE530A988A3E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D3828-F6FF-F242-A4FC-0F2E29E504BA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6352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591D-C7C2-684B-9BED-EE530A988A3E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D3828-F6FF-F242-A4FC-0F2E29E5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429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591D-C7C2-684B-9BED-EE530A988A3E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D3828-F6FF-F242-A4FC-0F2E29E5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300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983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2A7CCC-1028-495B-A6D2-2890A088541D}" type="datetimeFigureOut">
              <a:rPr lang="ru-RU" smtClean="0"/>
              <a:pPr>
                <a:defRPr/>
              </a:pPr>
              <a:t>09.08.2023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60C8A6-5FA9-4FBC-8CA5-2822CEEA198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969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0FE591D-C7C2-684B-9BED-EE530A988A3E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3AD3828-F6FF-F242-A4FC-0F2E29E5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19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591D-C7C2-684B-9BED-EE530A988A3E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D3828-F6FF-F242-A4FC-0F2E29E5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713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0FE591D-C7C2-684B-9BED-EE530A988A3E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3AD3828-F6FF-F242-A4FC-0F2E29E504BA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1631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46C2D82F-B805-14D4-671D-61EB6735D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63" y="1228820"/>
            <a:ext cx="11413474" cy="32243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6000" b="1" dirty="0"/>
              <a:t>ТРЕХУРОВНЕВАЯ МОДЕЛЬ СИСТЕМЫ  </a:t>
            </a:r>
            <a:br>
              <a:rPr lang="ru-RU" sz="6000" b="1" dirty="0"/>
            </a:br>
            <a:r>
              <a:rPr lang="ru-RU" sz="6000" b="1" dirty="0"/>
              <a:t>КОМПЛЕКСНОЙ РЕАБИЛИТАЦИИ </a:t>
            </a:r>
            <a:br>
              <a:rPr lang="ru-RU" sz="6000" b="1" dirty="0"/>
            </a:br>
            <a:r>
              <a:rPr lang="ru-RU" sz="6000" b="1" dirty="0"/>
              <a:t>ИНВАЛИДОВ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DFE94C2D-CDF3-6AFD-17B2-74A03D0233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/>
              <a:t>10.08.2023</a:t>
            </a:r>
          </a:p>
        </p:txBody>
      </p:sp>
    </p:spTree>
    <p:extLst>
      <p:ext uri="{BB962C8B-B14F-4D97-AF65-F5344CB8AC3E}">
        <p14:creationId xmlns:p14="http://schemas.microsoft.com/office/powerpoint/2010/main" val="41787693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160" y="385590"/>
            <a:ext cx="11907185" cy="14026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/>
              <a:t> </a:t>
            </a:r>
            <a:r>
              <a:rPr lang="ru-RU" sz="4000" b="1" dirty="0"/>
              <a:t>методическое сопровождение учреждений округа</a:t>
            </a:r>
            <a:r>
              <a:rPr lang="ru-RU" sz="4900" b="1" dirty="0"/>
              <a:t> </a:t>
            </a:r>
            <a:br>
              <a:rPr lang="ru-RU" sz="4900" b="1" dirty="0"/>
            </a:br>
            <a:r>
              <a:rPr lang="ru-RU" sz="4900" b="1" dirty="0"/>
              <a:t>ГАСУСО СО «Тагильский пансионат»</a:t>
            </a:r>
            <a:br>
              <a:rPr lang="ru-RU" sz="4900" b="1" dirty="0"/>
            </a:br>
            <a:endParaRPr lang="ru-RU" sz="16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8472" y="4460020"/>
            <a:ext cx="3899971" cy="6006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0" u="none" strike="noStrike" dirty="0">
                <a:solidFill>
                  <a:schemeClr val="bg1"/>
                </a:solidFill>
              </a:rPr>
              <a:t>ГАУ «КЦСОН Тагилстроевского района города Нижний Тагил»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8472" y="3723099"/>
            <a:ext cx="3899971" cy="6006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0" u="none" strike="noStrike" dirty="0">
                <a:solidFill>
                  <a:schemeClr val="bg1"/>
                </a:solidFill>
              </a:rPr>
              <a:t>ГАУСО СО «КЦСОН «Золотая осень» города Нижний Тагил»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8472" y="2986178"/>
            <a:ext cx="3899971" cy="6006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0" u="none" strike="noStrike" dirty="0">
                <a:solidFill>
                  <a:schemeClr val="bg1"/>
                </a:solidFill>
              </a:rPr>
              <a:t>ГАУСО СО «КЦСОН Ленинского района города Нижний Тагил»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8474" y="5218722"/>
            <a:ext cx="3899970" cy="6006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0" u="none" strike="noStrike" dirty="0">
                <a:solidFill>
                  <a:schemeClr val="bg1"/>
                </a:solidFill>
              </a:rPr>
              <a:t>ГАУСО СО «КЦСОН Пригородного района»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064737" y="2263107"/>
            <a:ext cx="3899971" cy="6006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0" u="none" strike="noStrike" dirty="0">
                <a:solidFill>
                  <a:schemeClr val="bg1"/>
                </a:solidFill>
              </a:rPr>
              <a:t>ГАУСО СО «КЦСОН города Нижняя Салда»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064739" y="3723099"/>
            <a:ext cx="3899970" cy="6006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ГАУ «КЦСОН Невьянского района»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064737" y="2971800"/>
            <a:ext cx="3899971" cy="6006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0" u="none" strike="noStrike" dirty="0">
                <a:solidFill>
                  <a:schemeClr val="bg1"/>
                </a:solidFill>
              </a:rPr>
              <a:t>ГАУСО СО  </a:t>
            </a:r>
          </a:p>
          <a:p>
            <a:pPr algn="ctr"/>
            <a:r>
              <a:rPr lang="ru-RU" sz="2000" i="0" u="none" strike="noStrike" dirty="0">
                <a:solidFill>
                  <a:schemeClr val="bg1"/>
                </a:solidFill>
              </a:rPr>
              <a:t>«Новоуральский КЦСОН»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1" name="Тройная стрелка влево/вправо/вверх 10"/>
          <p:cNvSpPr/>
          <p:nvPr/>
        </p:nvSpPr>
        <p:spPr>
          <a:xfrm>
            <a:off x="4935557" y="2384038"/>
            <a:ext cx="2478795" cy="2842522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2" name="Прямоугольник 11"/>
          <p:cNvSpPr/>
          <p:nvPr/>
        </p:nvSpPr>
        <p:spPr>
          <a:xfrm>
            <a:off x="8064737" y="4450306"/>
            <a:ext cx="3899969" cy="599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ГАУ «КЦСОН города Кушвы»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88544" y="5758568"/>
            <a:ext cx="3695014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  <a:p>
            <a:pPr algn="ctr"/>
            <a:r>
              <a:rPr lang="ru-RU" sz="2400" b="1" dirty="0">
                <a:solidFill>
                  <a:schemeClr val="tx1"/>
                </a:solidFill>
              </a:rPr>
              <a:t>Итого: </a:t>
            </a:r>
            <a:r>
              <a:rPr lang="ru-RU" sz="4800" b="1" dirty="0">
                <a:solidFill>
                  <a:schemeClr val="accent5">
                    <a:lumMod val="75000"/>
                  </a:schemeClr>
                </a:solidFill>
              </a:rPr>
              <a:t>12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2400" b="1" dirty="0">
              <a:solidFill>
                <a:schemeClr val="tx1"/>
              </a:solidFill>
            </a:endParaRPr>
          </a:p>
          <a:p>
            <a:pPr algn="ctr"/>
            <a:endParaRPr lang="ru-RU" sz="240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849D6CD-C995-6334-DF3C-DF4994E841C3}"/>
              </a:ext>
            </a:extLst>
          </p:cNvPr>
          <p:cNvSpPr/>
          <p:nvPr/>
        </p:nvSpPr>
        <p:spPr>
          <a:xfrm>
            <a:off x="308474" y="5952904"/>
            <a:ext cx="3899969" cy="6006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0" u="none" strike="noStrike" dirty="0">
                <a:solidFill>
                  <a:schemeClr val="bg1"/>
                </a:solidFill>
              </a:rPr>
              <a:t>ГАУСО СО </a:t>
            </a:r>
          </a:p>
          <a:p>
            <a:pPr algn="ctr"/>
            <a:r>
              <a:rPr lang="ru-RU" sz="2000" i="0" u="none" strike="noStrike" dirty="0">
                <a:solidFill>
                  <a:schemeClr val="bg1"/>
                </a:solidFill>
              </a:rPr>
              <a:t>«КЦСОН г. Верхняя Салда»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3BE1DB6-8345-61CD-3ABC-4898065898D3}"/>
              </a:ext>
            </a:extLst>
          </p:cNvPr>
          <p:cNvSpPr/>
          <p:nvPr/>
        </p:nvSpPr>
        <p:spPr>
          <a:xfrm>
            <a:off x="8064737" y="5226560"/>
            <a:ext cx="3899969" cy="599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ГАУСО СО «КЦСОН «Изумруд» города Кировграда»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B452C1A-B643-3BBD-0C14-48BE07AD38A1}"/>
              </a:ext>
            </a:extLst>
          </p:cNvPr>
          <p:cNvSpPr/>
          <p:nvPr/>
        </p:nvSpPr>
        <p:spPr>
          <a:xfrm>
            <a:off x="8064737" y="5952904"/>
            <a:ext cx="3899969" cy="5998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ГАСУСО СО </a:t>
            </a:r>
          </a:p>
          <a:p>
            <a:pPr algn="ctr"/>
            <a:r>
              <a:rPr lang="ru-RU" sz="2000" dirty="0"/>
              <a:t>"Верхнетуринский ДИ"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30A7D8F-370F-AD0E-9AB1-B606FF31BCB9}"/>
              </a:ext>
            </a:extLst>
          </p:cNvPr>
          <p:cNvSpPr/>
          <p:nvPr/>
        </p:nvSpPr>
        <p:spPr>
          <a:xfrm>
            <a:off x="308472" y="2249257"/>
            <a:ext cx="3899971" cy="6006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0" u="none" strike="noStrike" dirty="0">
                <a:solidFill>
                  <a:schemeClr val="bg1"/>
                </a:solidFill>
              </a:rPr>
              <a:t>ГАУСО СО </a:t>
            </a:r>
          </a:p>
          <a:p>
            <a:pPr algn="ctr"/>
            <a:r>
              <a:rPr lang="ru-RU" sz="2000" i="0" u="none" strike="noStrike" dirty="0">
                <a:solidFill>
                  <a:schemeClr val="bg1"/>
                </a:solidFill>
              </a:rPr>
              <a:t>«Тагильский пансионат»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44322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598" y="741560"/>
            <a:ext cx="10609742" cy="1046648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/>
              <a:t> </a:t>
            </a:r>
            <a:r>
              <a:rPr lang="ru-RU" sz="4400" b="1" dirty="0"/>
              <a:t>Учреждения, имеющие СРО</a:t>
            </a:r>
            <a:endParaRPr lang="ru-RU" sz="24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7644" y="5171337"/>
            <a:ext cx="3475018" cy="677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0" i="0" u="none" strike="noStrike" dirty="0">
                <a:solidFill>
                  <a:schemeClr val="bg1"/>
                </a:solidFill>
                <a:effectLst/>
              </a:rPr>
              <a:t>ГАУ «КЦСОН Тагилстроевского района города Нижний Тагил»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7830" y="4205419"/>
            <a:ext cx="3475018" cy="677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0" i="0" u="none" strike="noStrike" dirty="0">
                <a:solidFill>
                  <a:schemeClr val="bg1"/>
                </a:solidFill>
                <a:effectLst/>
              </a:rPr>
              <a:t>ГАУСО СО «КЦСОН «Золотая осень» города Нижний Тагил»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7644" y="3239501"/>
            <a:ext cx="3475018" cy="677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0" i="0" u="none" strike="noStrike" dirty="0">
                <a:solidFill>
                  <a:schemeClr val="bg1"/>
                </a:solidFill>
                <a:effectLst/>
              </a:rPr>
              <a:t>ГАУСО СО «КЦСОН Ленинского района города Нижний Тагил»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325119" y="2650047"/>
            <a:ext cx="3475017" cy="74889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0" i="0" u="none" strike="noStrike" dirty="0">
                <a:solidFill>
                  <a:schemeClr val="bg1"/>
                </a:solidFill>
                <a:effectLst/>
              </a:rPr>
              <a:t>ГАУСО СО «КЦСОН Пригородного района»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25119" y="3795487"/>
            <a:ext cx="3475017" cy="74889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ГАУ «КЦСОН Невьянского района»</a:t>
            </a:r>
          </a:p>
        </p:txBody>
      </p:sp>
      <p:sp>
        <p:nvSpPr>
          <p:cNvPr id="11" name="Тройная стрелка влево/вправо/вверх 10"/>
          <p:cNvSpPr/>
          <p:nvPr/>
        </p:nvSpPr>
        <p:spPr>
          <a:xfrm>
            <a:off x="4691694" y="2384038"/>
            <a:ext cx="2667573" cy="2778700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3" name="Прямоугольник 12"/>
          <p:cNvSpPr/>
          <p:nvPr/>
        </p:nvSpPr>
        <p:spPr>
          <a:xfrm>
            <a:off x="2809302" y="6029010"/>
            <a:ext cx="6533002" cy="6439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</a:endParaRP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  <a:p>
            <a:pPr algn="ctr"/>
            <a:r>
              <a:rPr lang="ru-RU" sz="2400" b="1" dirty="0">
                <a:solidFill>
                  <a:schemeClr val="tx1"/>
                </a:solidFill>
              </a:rPr>
              <a:t>Итого: </a:t>
            </a:r>
            <a:r>
              <a:rPr lang="ru-RU" sz="4800" b="1" dirty="0">
                <a:solidFill>
                  <a:schemeClr val="accent5">
                    <a:lumMod val="75000"/>
                  </a:schemeClr>
                </a:solidFill>
              </a:rPr>
              <a:t>7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, из них </a:t>
            </a:r>
            <a:r>
              <a:rPr lang="ru-RU" sz="4800" b="1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в стационарной форме</a:t>
            </a:r>
            <a:r>
              <a:rPr lang="ru-RU" sz="48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2400" b="1" dirty="0">
              <a:solidFill>
                <a:schemeClr val="tx1"/>
              </a:solidFill>
            </a:endParaRPr>
          </a:p>
          <a:p>
            <a:pPr algn="ctr"/>
            <a:endParaRPr lang="ru-RU" sz="240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849D6CD-C995-6334-DF3C-DF4994E841C3}"/>
              </a:ext>
            </a:extLst>
          </p:cNvPr>
          <p:cNvSpPr/>
          <p:nvPr/>
        </p:nvSpPr>
        <p:spPr>
          <a:xfrm>
            <a:off x="8325120" y="4951863"/>
            <a:ext cx="3475017" cy="80670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0" i="0" u="none" strike="noStrike" dirty="0">
                <a:solidFill>
                  <a:schemeClr val="bg1"/>
                </a:solidFill>
                <a:effectLst/>
              </a:rPr>
              <a:t>ГАУСО СО </a:t>
            </a:r>
          </a:p>
          <a:p>
            <a:pPr algn="ctr"/>
            <a:r>
              <a:rPr lang="ru-RU" sz="2000" b="0" i="0" u="none" strike="noStrike" dirty="0">
                <a:solidFill>
                  <a:schemeClr val="bg1"/>
                </a:solidFill>
                <a:effectLst/>
              </a:rPr>
              <a:t>«КЦСОН г. Верхняя Салда»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30A7D8F-370F-AD0E-9AB1-B606FF31BCB9}"/>
              </a:ext>
            </a:extLst>
          </p:cNvPr>
          <p:cNvSpPr/>
          <p:nvPr/>
        </p:nvSpPr>
        <p:spPr>
          <a:xfrm>
            <a:off x="337830" y="2273584"/>
            <a:ext cx="3475018" cy="67792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0" i="0" u="none" strike="noStrike" dirty="0">
                <a:solidFill>
                  <a:schemeClr val="bg1"/>
                </a:solidFill>
                <a:effectLst/>
              </a:rPr>
              <a:t>ГАУСО СО </a:t>
            </a:r>
          </a:p>
          <a:p>
            <a:pPr algn="ctr"/>
            <a:r>
              <a:rPr lang="ru-RU" sz="2000" b="0" i="0" u="none" strike="noStrike" dirty="0">
                <a:solidFill>
                  <a:schemeClr val="bg1"/>
                </a:solidFill>
                <a:effectLst/>
              </a:rPr>
              <a:t>«Тагильский пансионат»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4893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A021F1C-B5CD-5E7B-142F-CF70D7FC6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99653"/>
            <a:ext cx="10058400" cy="8261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/>
              <a:t>Перечень документов для внедрения</a:t>
            </a: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886A4093-6417-73E1-976F-FF991A4F944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54373510"/>
              </p:ext>
            </p:extLst>
          </p:nvPr>
        </p:nvGraphicFramePr>
        <p:xfrm>
          <a:off x="649996" y="1795749"/>
          <a:ext cx="10961782" cy="4340650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0961782">
                  <a:extLst>
                    <a:ext uri="{9D8B030D-6E8A-4147-A177-3AD203B41FA5}">
                      <a16:colId xmlns:a16="http://schemas.microsoft.com/office/drawing/2014/main" val="4270916651"/>
                    </a:ext>
                  </a:extLst>
                </a:gridCol>
              </a:tblGrid>
              <a:tr h="4340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effectLst/>
                        </a:rPr>
                        <a:t>Положение о работе социально-реабилитационного отделения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9544491"/>
                  </a:ext>
                </a:extLst>
              </a:tr>
              <a:tr h="4340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effectLst/>
                        </a:rPr>
                        <a:t>Документы, связанные с обслуживанием в учреждении: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2297449"/>
                  </a:ext>
                </a:extLst>
              </a:tr>
              <a:tr h="434065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2400" dirty="0">
                          <a:effectLst/>
                        </a:rPr>
                        <a:t>Расписание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1137323"/>
                  </a:ext>
                </a:extLst>
              </a:tr>
              <a:tr h="434065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2400" dirty="0">
                          <a:effectLst/>
                        </a:rPr>
                        <a:t>Индивидуальный план предоставления реабилитационных услуг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045939"/>
                  </a:ext>
                </a:extLst>
              </a:tr>
              <a:tr h="434065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2400" dirty="0">
                          <a:effectLst/>
                        </a:rPr>
                        <a:t>Журнал специалиста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4810097"/>
                  </a:ext>
                </a:extLst>
              </a:tr>
              <a:tr h="434065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2400" dirty="0">
                          <a:effectLst/>
                        </a:rPr>
                        <a:t>Протокол РЭК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6559578"/>
                  </a:ext>
                </a:extLst>
              </a:tr>
              <a:tr h="434065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2400" dirty="0">
                          <a:effectLst/>
                        </a:rPr>
                        <a:t>Отчетно-учетная документация: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075834"/>
                  </a:ext>
                </a:extLst>
              </a:tr>
              <a:tr h="434065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Нозологический отчет</a:t>
                      </a:r>
                      <a:endParaRPr lang="ru-RU" sz="20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790973"/>
                  </a:ext>
                </a:extLst>
              </a:tr>
              <a:tr h="434065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Мониторинг структуры ОЖД</a:t>
                      </a:r>
                      <a:endParaRPr lang="ru-RU" sz="20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960328"/>
                  </a:ext>
                </a:extLst>
              </a:tr>
              <a:tr h="434065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Отчет о деятельности СРО  </a:t>
                      </a:r>
                      <a:endParaRPr lang="ru-RU" sz="20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2805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8328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latin typeface="Calibri" panose="020F0502020204030204" pitchFamily="34" charset="0"/>
                <a:cs typeface="Calibri" panose="020F0502020204030204" pitchFamily="34" charset="0"/>
              </a:rPr>
              <a:t>Нормативно-правовое обеспечение деятельности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969484" y="2357610"/>
            <a:ext cx="10667195" cy="145075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Распоряжение Правительства РФ от 18.12.2021 N 3711-р</a:t>
            </a:r>
            <a:b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«Об утверждении Концепции развития в Российской Федерации системы комплексной реабилитации и абилитации инвалидов, в том числе детей-инвалидов, на период до 2025 года»</a:t>
            </a:r>
            <a:endParaRPr lang="ru-RU" sz="2400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969484" y="4188849"/>
            <a:ext cx="10667195" cy="12865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Постановление Правительства Свердловской области от 07.11.2019 № 764-ПП «Об утверждении Стратегии развития социальной защиты населения Свердловской области на период до 2035 года»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0047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5F1DA1-C809-07C8-1494-0536E1AF5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федерального закона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отдельные законодательные акты Российской Федерации по вопросам комплексной реабилитации и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абилитации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инвалидов»</a:t>
            </a:r>
            <a:endParaRPr lang="ru-RU" sz="2800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A8FBA1F2-3756-0CE8-C97A-710F1C86F7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4573" y="1845733"/>
            <a:ext cx="11523644" cy="438981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 Российской Федерации от 09.10.1992 № 3612-1 «Основы законодательства Российской Федерации о культуре»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24.11.1995 № 181-ФЗ «О социальной защите инвалидов в Российской Федерации»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06.10.1999 № 184-ФЗ «Об общих принципах организации законодательных (представительных) и исполнительных органов государственной власти субъектов Российской Федерации»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27.12.2002 № 184-ФЗ «О техническом регулировании»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04.12.2007 № 329-ФЗ «О физической культуре и спорте в Российской Федерации»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29.12.2012 № 273-ФЗ «Об образовании в Российской Федерации»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28.12.2013 № 442-ФЗ «Об основах социального обслуживания граждан в Российской Федерации»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4468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699" y="222571"/>
            <a:ext cx="8372820" cy="92333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chemeClr val="tx1"/>
                </a:solidFill>
              </a:rPr>
              <a:t>ЗАДАЧИ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971" y="2046238"/>
            <a:ext cx="1136416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1. Утвердить предварительное распределение  учреждений исходя из организационной структуры определенной в Стратегии развития социальной защиты населения Свердловской области на период до 2035 года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8971" y="3992825"/>
            <a:ext cx="1136416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2. Определить необходимых к разработке перечень унифицированным форм документов (регламентирующих в учреждениях реабилитационный процесс) и определить подходы к маршрутизации получателей услуг в рамках 3-уровневой организационной модели. </a:t>
            </a:r>
          </a:p>
        </p:txBody>
      </p:sp>
    </p:spTree>
    <p:extLst>
      <p:ext uri="{BB962C8B-B14F-4D97-AF65-F5344CB8AC3E}">
        <p14:creationId xmlns:p14="http://schemas.microsoft.com/office/powerpoint/2010/main" val="3972074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 вправо 6"/>
          <p:cNvSpPr/>
          <p:nvPr/>
        </p:nvSpPr>
        <p:spPr>
          <a:xfrm rot="5400000">
            <a:off x="4346285" y="3186684"/>
            <a:ext cx="26829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41" y="0"/>
            <a:ext cx="11985171" cy="1320800"/>
          </a:xfrm>
        </p:spPr>
        <p:txBody>
          <a:bodyPr>
            <a:normAutofit/>
          </a:bodyPr>
          <a:lstStyle/>
          <a:p>
            <a:pPr algn="ctr"/>
            <a:r>
              <a:rPr lang="ru-RU" sz="2700" b="1" dirty="0">
                <a:solidFill>
                  <a:schemeClr val="tx1"/>
                </a:solidFill>
              </a:rPr>
              <a:t>«Стратегия развития социальной защиты населения Свердловской области на период до 2035 года»</a:t>
            </a:r>
            <a:br>
              <a:rPr lang="ru-RU" sz="2700" b="1" dirty="0">
                <a:solidFill>
                  <a:schemeClr val="tx1"/>
                </a:solidFill>
              </a:rPr>
            </a:br>
            <a:r>
              <a:rPr lang="ru-RU" sz="2700" b="1" dirty="0">
                <a:solidFill>
                  <a:schemeClr val="tx1"/>
                </a:solidFill>
              </a:rPr>
              <a:t> </a:t>
            </a:r>
            <a:r>
              <a:rPr lang="ru-RU" sz="2200" dirty="0">
                <a:solidFill>
                  <a:schemeClr val="tx1"/>
                </a:solidFill>
              </a:rPr>
              <a:t>Постановление Правительства № 764-ПП от 7 ноября 2019 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53142" y="1464758"/>
            <a:ext cx="10628130" cy="646331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ТРЕХУРОВНЕВАЯ СИСТЕМА СОЦИАЛЬНОЙ РЕАБИЛИТАЦИИ И АБИЛИТАЦИИ ИНВАЛИДОВ, В ТОМ ЧИСЛЕ ДЕТЕЙ-ИНВАЛИДОВ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61751" y="2514600"/>
            <a:ext cx="2852057" cy="65314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РЕГИОНАЛЬНЫЙ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61750" y="3463704"/>
            <a:ext cx="2852057" cy="65357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ОКРУЖНОЙ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61750" y="4791727"/>
            <a:ext cx="2852057" cy="67816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ТЕРРИТОРИАЛЬНЫЙ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5706127"/>
            <a:ext cx="12104913" cy="9233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ru-RU" b="1" i="1" dirty="0"/>
              <a:t>Стратегией предусмотрено, что к концу 2024 года в Свердловской области будут функционировать окружные реабилитационные центры для детей-инвалидов и инвалидов старше 18 лет, которые будут выполнять функции методического руководства для учреждений территориального уровня. </a:t>
            </a:r>
          </a:p>
        </p:txBody>
      </p:sp>
    </p:spTree>
    <p:extLst>
      <p:ext uri="{BB962C8B-B14F-4D97-AF65-F5344CB8AC3E}">
        <p14:creationId xmlns:p14="http://schemas.microsoft.com/office/powerpoint/2010/main" val="1672770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8DA483-4FDD-578E-1C13-3E75A7EEE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B3F52BF-0652-FF0B-F1B6-E5EEBAB69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793" y="251832"/>
            <a:ext cx="10983817" cy="635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16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Прямая соединительная линия 20"/>
          <p:cNvCxnSpPr/>
          <p:nvPr/>
        </p:nvCxnSpPr>
        <p:spPr>
          <a:xfrm>
            <a:off x="11215719" y="2423887"/>
            <a:ext cx="1" cy="10051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5283696" y="2436336"/>
            <a:ext cx="1" cy="10051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16746" y="2394853"/>
            <a:ext cx="0" cy="101963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9168061" y="2436336"/>
            <a:ext cx="0" cy="100511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7193501" y="2394857"/>
            <a:ext cx="2" cy="39551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083692" y="2423887"/>
            <a:ext cx="10883" cy="82731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3708400" y="881738"/>
            <a:ext cx="477519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ГАУ «ОБЛАСТНОЙ ЦЕНТР РЕАБИЛИТАЦИИ ИНВАЛИДОВ»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813118" y="2394853"/>
            <a:ext cx="10417134" cy="2903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58755" y="2592613"/>
            <a:ext cx="2006596" cy="108494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ГАУ «КЦСОН Артемовского района»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59693" y="2601684"/>
            <a:ext cx="1908629" cy="108494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ГАУ«КЦСОН </a:t>
            </a:r>
          </a:p>
          <a:p>
            <a:pPr algn="ctr"/>
            <a:r>
              <a:rPr lang="ru-RU" dirty="0"/>
              <a:t>п. Рефтинский»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42785" y="2601684"/>
            <a:ext cx="1823974" cy="1066803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«Тагильский пансионат  престарелых инвалидов»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357443" y="2601684"/>
            <a:ext cx="1742753" cy="104684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ГАУ«КЦСОН</a:t>
            </a:r>
          </a:p>
          <a:p>
            <a:pPr algn="ctr"/>
            <a:r>
              <a:rPr lang="ru-RU" dirty="0"/>
              <a:t>«Забота»</a:t>
            </a:r>
          </a:p>
          <a:p>
            <a:pPr algn="ctr"/>
            <a:r>
              <a:rPr lang="ru-RU" dirty="0"/>
              <a:t> г. Качканара»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181354" y="2611662"/>
            <a:ext cx="2046514" cy="104684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ГАУ «КЦСОН Октябрьского района города Екатеринбурга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265685" y="2601683"/>
            <a:ext cx="1821553" cy="155666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r>
              <a:rPr lang="ru-RU" dirty="0"/>
              <a:t>ГАУ«КЦСОН «Осень» г. Первоуральска</a:t>
            </a:r>
          </a:p>
          <a:p>
            <a:pPr algn="ctr"/>
            <a:r>
              <a:rPr lang="ru-RU" dirty="0"/>
              <a:t>ГАУ«КЦСОН</a:t>
            </a:r>
          </a:p>
          <a:p>
            <a:pPr algn="ctr"/>
            <a:r>
              <a:rPr lang="ru-RU" dirty="0"/>
              <a:t> г. Полевского</a:t>
            </a:r>
          </a:p>
          <a:p>
            <a:pPr algn="ctr"/>
            <a:endParaRPr lang="ru-RU" dirty="0"/>
          </a:p>
        </p:txBody>
      </p:sp>
      <p:sp>
        <p:nvSpPr>
          <p:cNvPr id="27" name="Стрелка вниз 26"/>
          <p:cNvSpPr/>
          <p:nvPr/>
        </p:nvSpPr>
        <p:spPr>
          <a:xfrm>
            <a:off x="5902416" y="1796138"/>
            <a:ext cx="289196" cy="5862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158755" y="5116286"/>
            <a:ext cx="11935274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УЧРЕЖДЕНИЯ, ПРЕДОСТАВЛЯЮЩИЕ СОЦИАЛЬНЫЕ УСЛУГИ ГРАЖДАНАМ 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18 ЛЕТ И СТАРШЕ, РАСПОЛОЖЕННЫЕ  НА ТЕРРИТОРИИ ОКРУГА </a:t>
            </a: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>
            <a:off x="813118" y="4375150"/>
            <a:ext cx="10440382" cy="5533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853350" y="3657147"/>
            <a:ext cx="8167" cy="70938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>
            <a:off x="3094575" y="3685722"/>
            <a:ext cx="13608" cy="7112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>
            <a:stCxn id="10" idx="2"/>
          </p:cNvCxnSpPr>
          <p:nvPr/>
        </p:nvCxnSpPr>
        <p:spPr>
          <a:xfrm flipH="1">
            <a:off x="5248205" y="3668487"/>
            <a:ext cx="6567" cy="72662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>
            <a:stCxn id="11" idx="2"/>
          </p:cNvCxnSpPr>
          <p:nvPr/>
        </p:nvCxnSpPr>
        <p:spPr>
          <a:xfrm flipH="1">
            <a:off x="7217204" y="3648529"/>
            <a:ext cx="11616" cy="75565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stCxn id="12" idx="2"/>
          </p:cNvCxnSpPr>
          <p:nvPr/>
        </p:nvCxnSpPr>
        <p:spPr>
          <a:xfrm flipH="1">
            <a:off x="9197819" y="3658507"/>
            <a:ext cx="6792" cy="77197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11173610" y="4158343"/>
            <a:ext cx="0" cy="2458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Правая фигурная скобка 83"/>
          <p:cNvSpPr/>
          <p:nvPr/>
        </p:nvSpPr>
        <p:spPr>
          <a:xfrm rot="5400000">
            <a:off x="5647172" y="-409600"/>
            <a:ext cx="732620" cy="10320263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004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4004D39-B2E4-EDF1-1113-FD452BB38D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48" r="9927" b="5703"/>
          <a:stretch/>
        </p:blipFill>
        <p:spPr>
          <a:xfrm>
            <a:off x="1247499" y="0"/>
            <a:ext cx="9697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078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29092" y="98142"/>
            <a:ext cx="11848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ЭТАПЫ РЕАБИЛИТАЦИОННОГО ПРОЦЕССА ИНВАЛИДОВ СТАРШЕ 18 ЛЕТ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64001" y="4469320"/>
            <a:ext cx="516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6000" dirty="0"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11511701"/>
              </p:ext>
            </p:extLst>
          </p:nvPr>
        </p:nvGraphicFramePr>
        <p:xfrm>
          <a:off x="662301" y="2611261"/>
          <a:ext cx="10515600" cy="4358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62301" y="1431460"/>
            <a:ext cx="2114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ЦЕЛЬ:</a:t>
            </a:r>
            <a:r>
              <a:rPr lang="ru-RU" sz="1600" dirty="0"/>
              <a:t> восстановить (сформировать) у инвалида элементарные навыки самообслуживания Адаптировать к новому социальному статусу. Сформировать устойчивую мотивацию на реабилитацию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565534" y="700608"/>
            <a:ext cx="22887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ЦЕЛЬ</a:t>
            </a:r>
            <a:r>
              <a:rPr lang="ru-RU" sz="1600" dirty="0"/>
              <a:t>: обеспечить социальную поддержку и профилактику социальных деприваций инвалида. Способствовать включению в общественную жизнь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854014" y="700608"/>
            <a:ext cx="208599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ЦЕЛЬ</a:t>
            </a:r>
            <a:r>
              <a:rPr lang="ru-RU" sz="1600" dirty="0"/>
              <a:t>: восстановить (сформировать) у инвалида навыки выполнения задач и действий, требуемых в процессе работы, занятости, экономических взаимоотношений и при получении образования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23688" y="1324874"/>
            <a:ext cx="200480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Цель: </a:t>
            </a:r>
            <a:r>
              <a:rPr lang="ru-RU" sz="1600" dirty="0"/>
              <a:t>Восстановить (сформировать) у инвалида навыки занятий бытовой и повседневной деятельностью, с дальнейшим усложнением задач. Способствовать восстановлению мобильности</a:t>
            </a:r>
          </a:p>
        </p:txBody>
      </p:sp>
      <p:sp>
        <p:nvSpPr>
          <p:cNvPr id="16" name="Стрелка вправо 15"/>
          <p:cNvSpPr/>
          <p:nvPr/>
        </p:nvSpPr>
        <p:spPr>
          <a:xfrm>
            <a:off x="6422245" y="4458986"/>
            <a:ext cx="4061029" cy="531367"/>
          </a:xfrm>
          <a:prstGeom prst="rightArrow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УРОВЕНЬ ОРГАНИЗАЦИИ - ТЕРРИТОРИАЛЬНЫЙ</a:t>
            </a:r>
          </a:p>
        </p:txBody>
      </p:sp>
      <p:sp>
        <p:nvSpPr>
          <p:cNvPr id="17" name="Стрелка вправо 16"/>
          <p:cNvSpPr/>
          <p:nvPr/>
        </p:nvSpPr>
        <p:spPr>
          <a:xfrm>
            <a:off x="2062035" y="5490023"/>
            <a:ext cx="5968273" cy="618639"/>
          </a:xfrm>
          <a:prstGeom prst="rightArrow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</a:rPr>
              <a:t>УРОВЕНЬ ОРГАНИЗАЦИИ - РЕГИОНАЛЬНЫЙ ОКРУЖНОЙ ТЕРРИТОРИАЛЬНЫЙ </a:t>
            </a:r>
            <a:r>
              <a:rPr lang="ru-RU" sz="1000" dirty="0">
                <a:solidFill>
                  <a:schemeClr val="tx1"/>
                </a:solidFill>
              </a:rPr>
              <a:t>(НА ДОМУ) </a:t>
            </a:r>
          </a:p>
        </p:txBody>
      </p:sp>
    </p:spTree>
    <p:extLst>
      <p:ext uri="{BB962C8B-B14F-4D97-AF65-F5344CB8AC3E}">
        <p14:creationId xmlns:p14="http://schemas.microsoft.com/office/powerpoint/2010/main" val="3614045163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02006FA4-1611-4B07-AF7F-85CF6D20EB3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4844</TotalTime>
  <Words>791</Words>
  <Application>Microsoft Office PowerPoint</Application>
  <PresentationFormat>Широкоэкранный</PresentationFormat>
  <Paragraphs>97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Calibri Light</vt:lpstr>
      <vt:lpstr>Times New Roman</vt:lpstr>
      <vt:lpstr>Wingdings</vt:lpstr>
      <vt:lpstr>Ретро</vt:lpstr>
      <vt:lpstr>ТРЕХУРОВНЕВАЯ МОДЕЛЬ СИСТЕМЫ   КОМПЛЕКСНОЙ РЕАБИЛИТАЦИИ  ИНВАЛИДОВ</vt:lpstr>
      <vt:lpstr>Нормативно-правовое обеспечение деятельности</vt:lpstr>
      <vt:lpstr>Проект федерального закона  «О внесении изменений в отдельные законодательные акты Российской Федерации по вопросам комплексной реабилитации и абилитации инвалидов»</vt:lpstr>
      <vt:lpstr>ЗАДАЧИ</vt:lpstr>
      <vt:lpstr>«Стратегия развития социальной защиты населения Свердловской области на период до 2035 года»  Постановление Правительства № 764-ПП от 7 ноября 2019 г.</vt:lpstr>
      <vt:lpstr>Презентация PowerPoint</vt:lpstr>
      <vt:lpstr>Презентация PowerPoint</vt:lpstr>
      <vt:lpstr>Презентация PowerPoint</vt:lpstr>
      <vt:lpstr>Презентация PowerPoint</vt:lpstr>
      <vt:lpstr> методическое сопровождение учреждений округа  ГАСУСО СО «Тагильский пансионат» </vt:lpstr>
      <vt:lpstr> Учреждения, имеющие СРО</vt:lpstr>
      <vt:lpstr>Перечень документов для внедрения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Васильевна Шестакова</dc:creator>
  <cp:lastModifiedBy>Елена Скрипина</cp:lastModifiedBy>
  <cp:revision>251</cp:revision>
  <cp:lastPrinted>2023-08-10T03:37:56Z</cp:lastPrinted>
  <dcterms:created xsi:type="dcterms:W3CDTF">2021-03-26T04:19:13Z</dcterms:created>
  <dcterms:modified xsi:type="dcterms:W3CDTF">2023-08-10T03:37:58Z</dcterms:modified>
</cp:coreProperties>
</file>